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4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1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13. </a:t>
            </a:r>
            <a:r>
              <a:rPr lang="ru-RU" sz="4800" dirty="0"/>
              <a:t>Лекция </a:t>
            </a:r>
            <a:r>
              <a:rPr lang="ru-RU" sz="4800" dirty="0" smtClean="0"/>
              <a:t>13 </a:t>
            </a:r>
            <a:r>
              <a:rPr lang="ru-RU" sz="4800" smtClean="0"/>
              <a:t/>
            </a:r>
            <a:br>
              <a:rPr lang="ru-RU" sz="4800" smtClean="0"/>
            </a:br>
            <a:r>
              <a:rPr lang="ru-RU"/>
              <a:t>Особенности проектирования дорог на городских улицах и дорогах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Основные особенности: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ru-RU" altLang="ru-RU" sz="2000" smtClean="0"/>
              <a:t>1. Стесненность территории строительства, обусловленная существующей городской застройкой.</a:t>
            </a:r>
          </a:p>
          <a:p>
            <a:pPr eaLnBrk="1" hangingPunct="1"/>
            <a:r>
              <a:rPr lang="ru-RU" altLang="ru-RU" sz="2000" smtClean="0"/>
              <a:t>2. Наличие большого количества подземных коммуникаций, усложняющих технологию и организацию работ.</a:t>
            </a:r>
          </a:p>
          <a:p>
            <a:pPr eaLnBrk="1" hangingPunct="1"/>
            <a:r>
              <a:rPr lang="ru-RU" altLang="ru-RU" sz="2000" smtClean="0"/>
              <a:t>3. Неравномерность распределения объемов работ.</a:t>
            </a:r>
          </a:p>
          <a:p>
            <a:pPr eaLnBrk="1" hangingPunct="1"/>
            <a:r>
              <a:rPr lang="ru-RU" altLang="ru-RU" sz="2000" smtClean="0"/>
              <a:t>4. Необходимость в дополнительных перевозках грунта (подвоза недостающего или вывозка излишнего грунта) при выполнении земляных работ.</a:t>
            </a:r>
          </a:p>
          <a:p>
            <a:pPr eaLnBrk="1" hangingPunct="1"/>
            <a:r>
              <a:rPr lang="ru-RU" altLang="ru-RU" sz="2000" smtClean="0"/>
              <a:t>5. Необходимость в ряде случаев ведения работ на улицах в условиях интенсивного движения городского транспорта.</a:t>
            </a:r>
          </a:p>
          <a:p>
            <a:pPr eaLnBrk="1" hangingPunct="1"/>
            <a:r>
              <a:rPr lang="ru-RU" altLang="ru-RU" sz="2000" smtClean="0"/>
              <a:t>6. Невозможность организации складских территорий для хранения и складирования ДСМ, изделий и конструкций.</a:t>
            </a:r>
          </a:p>
          <a:p>
            <a:pPr eaLnBrk="1" hangingPunct="1"/>
            <a:endParaRPr lang="ru-RU" altLang="ru-RU" sz="2000" smtClean="0"/>
          </a:p>
        </p:txBody>
      </p:sp>
    </p:spTree>
    <p:extLst>
      <p:ext uri="{BB962C8B-B14F-4D97-AF65-F5344CB8AC3E}">
        <p14:creationId xmlns:p14="http://schemas.microsoft.com/office/powerpoint/2010/main" val="26610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04800" y="304800"/>
            <a:ext cx="8458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271463" indent="-271463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Состав подготовительных работ: </a:t>
            </a:r>
          </a:p>
          <a:p>
            <a:pPr eaLnBrk="1" hangingPunct="1"/>
            <a:r>
              <a:rPr lang="ru-RU" altLang="ru-RU" sz="2000"/>
              <a:t>1.Восстановление и закрепление трассы;</a:t>
            </a:r>
          </a:p>
          <a:p>
            <a:pPr eaLnBrk="1" hangingPunct="1"/>
            <a:r>
              <a:rPr lang="ru-RU" altLang="ru-RU" sz="2000"/>
              <a:t>2. Очистка полосы от зелёных насаждений, снос и передвижение    зданий ( строений );</a:t>
            </a:r>
          </a:p>
          <a:p>
            <a:pPr eaLnBrk="1" hangingPunct="1"/>
            <a:r>
              <a:rPr lang="ru-RU" altLang="ru-RU" sz="2000"/>
              <a:t>3. Перемещение надземных кабельных линий;</a:t>
            </a:r>
          </a:p>
          <a:p>
            <a:pPr eaLnBrk="1" hangingPunct="1"/>
            <a:r>
              <a:rPr lang="ru-RU" altLang="ru-RU" sz="2000"/>
              <a:t>4. Перемещение трамвайных путей, взлом и удаление старой   дорожной одежды;</a:t>
            </a:r>
          </a:p>
          <a:p>
            <a:pPr eaLnBrk="1" hangingPunct="1"/>
            <a:r>
              <a:rPr lang="ru-RU" altLang="ru-RU" sz="2000"/>
              <a:t>5. Перемещение или ремонт существующих и прокладка новых подземных коммуникаций;</a:t>
            </a:r>
          </a:p>
          <a:p>
            <a:pPr eaLnBrk="1" hangingPunct="1"/>
            <a:r>
              <a:rPr lang="ru-RU" altLang="ru-RU" sz="2000"/>
              <a:t>6. Разбивка дорожной полосы;</a:t>
            </a:r>
          </a:p>
          <a:p>
            <a:pPr eaLnBrk="1" hangingPunct="1"/>
            <a:r>
              <a:rPr lang="ru-RU" altLang="ru-RU" sz="2000"/>
              <a:t>7. Устройство временных дорог со сборно-разборными покрытиями, временных складов (площадок);</a:t>
            </a:r>
          </a:p>
          <a:p>
            <a:pPr eaLnBrk="1" hangingPunct="1"/>
            <a:r>
              <a:rPr lang="ru-RU" altLang="ru-RU" sz="2000"/>
              <a:t>8. Ограждение строительной площадки деревянными щитами с установкой дорожных знаков: "Внимание", "Въезд запрещён", "Движение только направо (налево)" и др</a:t>
            </a:r>
            <a:r>
              <a:rPr lang="ru-RU" altLang="ru-RU"/>
              <a:t>.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304800" y="5324475"/>
            <a:ext cx="8610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/>
              <a:t>Своевременная и качественная подготовка к производству основных строительно-монтажных работ является залогом успешного выполнения задания по строительству объекта.</a:t>
            </a:r>
          </a:p>
        </p:txBody>
      </p:sp>
    </p:spTree>
    <p:extLst>
      <p:ext uri="{BB962C8B-B14F-4D97-AF65-F5344CB8AC3E}">
        <p14:creationId xmlns:p14="http://schemas.microsoft.com/office/powerpoint/2010/main" val="14311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81000" y="15875"/>
            <a:ext cx="830580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eaLnBrk="1" hangingPunct="1"/>
            <a:r>
              <a:rPr lang="ru-RU" altLang="ru-RU" sz="2400"/>
              <a:t>  2. Технология строительства системы водоотвода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/>
              <a:t> </a:t>
            </a:r>
            <a:r>
              <a:rPr lang="ru-RU" altLang="ru-RU" sz="2000"/>
              <a:t>Система водоотвода может быть </a:t>
            </a:r>
            <a:r>
              <a:rPr lang="ru-RU" altLang="ru-RU" sz="2000" b="1" i="1"/>
              <a:t>открытой</a:t>
            </a:r>
            <a:r>
              <a:rPr lang="ru-RU" altLang="ru-RU" sz="2000"/>
              <a:t> или </a:t>
            </a:r>
            <a:r>
              <a:rPr lang="ru-RU" altLang="ru-RU" sz="2000" b="1" i="1"/>
              <a:t>закрытой.</a:t>
            </a:r>
            <a:r>
              <a:rPr lang="ru-RU" altLang="ru-RU" sz="2000"/>
              <a:t> </a:t>
            </a:r>
          </a:p>
          <a:p>
            <a:pPr eaLnBrk="1" hangingPunct="1"/>
            <a:r>
              <a:rPr lang="ru-RU" altLang="ru-RU" sz="2000" b="1" i="1"/>
              <a:t>Открытая</a:t>
            </a:r>
            <a:r>
              <a:rPr lang="ru-RU" altLang="ru-RU" sz="2000"/>
              <a:t> состоит из открытых лотков или водоотводных канав. </a:t>
            </a:r>
            <a:r>
              <a:rPr lang="ru-RU" altLang="ru-RU" sz="2000" b="1" i="1"/>
              <a:t>Закрытая</a:t>
            </a:r>
            <a:r>
              <a:rPr lang="ru-RU" altLang="ru-RU" sz="2000"/>
              <a:t> - из сети трубопроводов и коллекторов, водоприёмных и смотровых колодцев, соединительных труб, камер различного назначения, оголовков, очистительных сооружений</a:t>
            </a:r>
            <a:r>
              <a:rPr lang="ru-RU" altLang="ru-RU"/>
              <a:t>.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228600" y="2927350"/>
            <a:ext cx="86106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Технология строительства закрытой системы водоотвода включает:</a:t>
            </a:r>
          </a:p>
          <a:p>
            <a:pPr algn="just" eaLnBrk="1" hangingPunct="1"/>
            <a:r>
              <a:rPr lang="ru-RU" altLang="ru-RU" sz="2000"/>
              <a:t>1. Отрывка траншей с креплением стенок  в=Д+ 2(0,5-0,75м)</a:t>
            </a:r>
          </a:p>
          <a:p>
            <a:pPr algn="just" eaLnBrk="1" hangingPunct="1"/>
            <a:r>
              <a:rPr lang="ru-RU" altLang="ru-RU" sz="2000"/>
              <a:t>2. Строительство оснований под трубопроводы.</a:t>
            </a:r>
          </a:p>
          <a:p>
            <a:pPr algn="just" eaLnBrk="1" hangingPunct="1"/>
            <a:r>
              <a:rPr lang="ru-RU" altLang="ru-RU" sz="2000"/>
              <a:t>3. Монтаж труб, омоноличивание стыков.</a:t>
            </a:r>
          </a:p>
          <a:p>
            <a:pPr algn="just" eaLnBrk="1" hangingPunct="1"/>
            <a:r>
              <a:rPr lang="ru-RU" altLang="ru-RU" sz="2000"/>
              <a:t>4. Устройство смотровых колодцев и камер.</a:t>
            </a:r>
          </a:p>
          <a:p>
            <a:pPr algn="just" eaLnBrk="1" hangingPunct="1"/>
            <a:r>
              <a:rPr lang="ru-RU" altLang="ru-RU" sz="2000"/>
              <a:t>5. Установка водоприёмных колодцев.</a:t>
            </a:r>
          </a:p>
          <a:p>
            <a:pPr algn="just" eaLnBrk="1" hangingPunct="1"/>
            <a:r>
              <a:rPr lang="ru-RU" altLang="ru-RU" sz="2000"/>
              <a:t>6. Обратная засыпка с послойным уплотнением 15-20 см.</a:t>
            </a:r>
          </a:p>
          <a:p>
            <a:pPr algn="just" eaLnBrk="1" hangingPunct="1"/>
            <a:r>
              <a:rPr lang="ru-RU" altLang="ru-RU" sz="2000"/>
              <a:t>7. Вывозка излишков грунта.</a:t>
            </a:r>
          </a:p>
        </p:txBody>
      </p:sp>
    </p:spTree>
    <p:extLst>
      <p:ext uri="{BB962C8B-B14F-4D97-AF65-F5344CB8AC3E}">
        <p14:creationId xmlns:p14="http://schemas.microsoft.com/office/powerpoint/2010/main" val="31417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"/>
            <a:ext cx="73152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4114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533400" y="4876800"/>
            <a:ext cx="8305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270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Рис.1 Основание под трубопроводы</a:t>
            </a:r>
          </a:p>
          <a:p>
            <a:pPr algn="ctr" eaLnBrk="1" hangingPunct="1"/>
            <a:r>
              <a:rPr lang="en-US" altLang="ru-RU"/>
              <a:t>I</a:t>
            </a:r>
            <a:r>
              <a:rPr lang="ru-RU" altLang="ru-RU"/>
              <a:t>-естественное; </a:t>
            </a:r>
            <a:r>
              <a:rPr lang="en-US" altLang="ru-RU"/>
              <a:t>II</a:t>
            </a:r>
            <a:r>
              <a:rPr lang="ru-RU" altLang="ru-RU"/>
              <a:t> – искусственное;</a:t>
            </a:r>
          </a:p>
          <a:p>
            <a:pPr algn="just" eaLnBrk="1" hangingPunct="1"/>
            <a:r>
              <a:rPr lang="ru-RU" altLang="ru-RU"/>
              <a:t>1- железобетонная труба; 2 -  песчаная подушка (</a:t>
            </a:r>
            <a:r>
              <a:rPr lang="en-US" altLang="ru-RU"/>
              <a:t>h </a:t>
            </a:r>
            <a:r>
              <a:rPr lang="ru-RU" altLang="ru-RU"/>
              <a:t>= 10 см для подстилающих грунтов из супесей и суглинков естественной влажности, </a:t>
            </a:r>
            <a:r>
              <a:rPr lang="en-US" altLang="ru-RU"/>
              <a:t>h</a:t>
            </a:r>
            <a:r>
              <a:rPr lang="ru-RU" altLang="ru-RU"/>
              <a:t> = 30 см для сухих плотных глин) 3 -  бетонная или железобетонная плита; </a:t>
            </a:r>
          </a:p>
          <a:p>
            <a:pPr algn="just" eaLnBrk="1" hangingPunct="1"/>
            <a:r>
              <a:rPr lang="ru-RU" altLang="ru-RU"/>
              <a:t>                       4 – бетонный стул; 5 железобетонная свая </a:t>
            </a:r>
          </a:p>
        </p:txBody>
      </p:sp>
    </p:spTree>
    <p:extLst>
      <p:ext uri="{BB962C8B-B14F-4D97-AF65-F5344CB8AC3E}">
        <p14:creationId xmlns:p14="http://schemas.microsoft.com/office/powerpoint/2010/main" val="31062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1047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457200" y="5257800"/>
            <a:ext cx="83820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                              Рис. 2 Водоприемные колодцы</a:t>
            </a:r>
          </a:p>
          <a:p>
            <a:pPr eaLnBrk="1" hangingPunct="1"/>
            <a:r>
              <a:rPr lang="ru-RU" altLang="ru-RU"/>
              <a:t>а - нормального диаметра (1000 мм); б - уменьшенного диаметра (700 мм);</a:t>
            </a:r>
          </a:p>
          <a:p>
            <a:pPr eaLnBrk="1" hangingPunct="1"/>
            <a:r>
              <a:rPr lang="ru-RU" altLang="ru-RU"/>
              <a:t>                               в – для парковых территорий.</a:t>
            </a:r>
          </a:p>
          <a:p>
            <a:pPr>
              <a:spcBef>
                <a:spcPct val="5000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612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7200"/>
            <a:ext cx="61341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609600" y="5867400"/>
            <a:ext cx="816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Рис. 4. Сборный смотровой колодец на дренажных и водосточных линиях:</a:t>
            </a:r>
          </a:p>
        </p:txBody>
      </p:sp>
    </p:spTree>
    <p:extLst>
      <p:ext uri="{BB962C8B-B14F-4D97-AF65-F5344CB8AC3E}">
        <p14:creationId xmlns:p14="http://schemas.microsoft.com/office/powerpoint/2010/main" val="25669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749300" y="336550"/>
            <a:ext cx="8250238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3. Строительство тротуаров и пешеходных дорожек</a:t>
            </a:r>
            <a:r>
              <a:rPr lang="ru-RU" altLang="ru-RU" sz="2400"/>
              <a:t>.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533400" y="901700"/>
            <a:ext cx="82296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302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/>
              <a:t>Технологический процесс  включает: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Планировку и укатку земляного полотна;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Вывоз песка для устройства подстилающего слоя;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Распределение и уплотнение песка;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Вывоз материалов для устройства основания; 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Распределение материалов основания; 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Уплотнение основания. 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/>
              <a:t> Транспортировка и укладка асфальтобетонной смеси в верхнем слое покрытия.</a:t>
            </a:r>
          </a:p>
          <a:p>
            <a:pPr eaLnBrk="1" hangingPunct="1">
              <a:buFontTx/>
              <a:buAutoNum type="arabicPeriod"/>
            </a:pPr>
            <a:endParaRPr lang="ru-RU" altLang="ru-RU" sz="2000"/>
          </a:p>
          <a:p>
            <a:pPr algn="ctr" eaLnBrk="1" hangingPunct="1"/>
            <a:r>
              <a:rPr lang="ru-RU" altLang="ru-RU" sz="2000"/>
              <a:t>Ширину одной полосы движения тротуаров и пешеходных дорожек принимают равной 0,75 м.</a:t>
            </a:r>
          </a:p>
        </p:txBody>
      </p:sp>
    </p:spTree>
    <p:extLst>
      <p:ext uri="{BB962C8B-B14F-4D97-AF65-F5344CB8AC3E}">
        <p14:creationId xmlns:p14="http://schemas.microsoft.com/office/powerpoint/2010/main" val="388560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457200" y="146050"/>
            <a:ext cx="84280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cs typeface="Times New Roman" panose="02020603050405020304" pitchFamily="18" charset="0"/>
              </a:rPr>
              <a:t>Пропускная способность полосы пешеходного движения на тротуарах и пешеходных дорожках</a:t>
            </a:r>
            <a:endParaRPr lang="ru-RU" altLang="ru-RU" sz="2000"/>
          </a:p>
          <a:p>
            <a:pPr algn="ctr"/>
            <a:r>
              <a:rPr lang="ru-RU" altLang="ru-RU" sz="2000"/>
              <a:t>                                                                       </a:t>
            </a:r>
            <a:r>
              <a:rPr lang="ru-RU" altLang="ru-RU" sz="2000">
                <a:cs typeface="Times New Roman" panose="02020603050405020304" pitchFamily="18" charset="0"/>
              </a:rPr>
              <a:t>Таблица</a:t>
            </a:r>
            <a:r>
              <a:rPr lang="ru-RU" altLang="ru-RU" sz="1600">
                <a:cs typeface="Times New Roman" panose="02020603050405020304" pitchFamily="18" charset="0"/>
              </a:rPr>
              <a:t> </a:t>
            </a:r>
            <a:r>
              <a:rPr lang="en-US" altLang="ru-RU" sz="1600">
                <a:cs typeface="Times New Roman" panose="02020603050405020304" pitchFamily="18" charset="0"/>
              </a:rPr>
              <a:t>I</a:t>
            </a:r>
            <a:r>
              <a:rPr lang="ru-RU" altLang="ru-RU" sz="1600">
                <a:cs typeface="Times New Roman" panose="02020603050405020304" pitchFamily="18" charset="0"/>
              </a:rPr>
              <a:t>.</a:t>
            </a:r>
            <a:endParaRPr lang="ru-RU" altLang="ru-RU"/>
          </a:p>
        </p:txBody>
      </p:sp>
      <p:graphicFrame>
        <p:nvGraphicFramePr>
          <p:cNvPr id="16416" name="Group 32"/>
          <p:cNvGraphicFramePr>
            <a:graphicFrameLocks noGrp="1"/>
          </p:cNvGraphicFramePr>
          <p:nvPr/>
        </p:nvGraphicFramePr>
        <p:xfrm>
          <a:off x="762000" y="1371600"/>
          <a:ext cx="8001000" cy="4648200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Расположение тротуаров и пешеходных дорожек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Пропускная способность одной полосы движения в пеш/час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5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удалении от зданий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Вдоль линии застройки, в т.ч. с магазинами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Прогулочные пешеходные дорожки (аллеи)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800-1000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34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1143000" y="136525"/>
            <a:ext cx="6858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cs typeface="Times New Roman" panose="02020603050405020304" pitchFamily="18" charset="0"/>
              </a:rPr>
              <a:t>Ширина тротуаров</a:t>
            </a:r>
            <a:endParaRPr lang="ru-RU" altLang="ru-RU" sz="2800"/>
          </a:p>
          <a:p>
            <a:pPr algn="ctr"/>
            <a:r>
              <a:rPr lang="ru-RU" altLang="ru-RU" sz="2000"/>
              <a:t>                                                                      </a:t>
            </a:r>
            <a:r>
              <a:rPr lang="ru-RU" altLang="ru-RU" sz="2000">
                <a:cs typeface="Times New Roman" panose="02020603050405020304" pitchFamily="18" charset="0"/>
              </a:rPr>
              <a:t>Таблица 2</a:t>
            </a:r>
            <a:r>
              <a:rPr lang="ru-RU" altLang="ru-RU" sz="1600">
                <a:cs typeface="Times New Roman" panose="02020603050405020304" pitchFamily="18" charset="0"/>
              </a:rPr>
              <a:t>.</a:t>
            </a:r>
            <a:endParaRPr lang="ru-RU" altLang="ru-RU"/>
          </a:p>
        </p:txBody>
      </p:sp>
      <p:graphicFrame>
        <p:nvGraphicFramePr>
          <p:cNvPr id="17549" name="Group 141"/>
          <p:cNvGraphicFramePr>
            <a:graphicFrameLocks noGrp="1"/>
          </p:cNvGraphicFramePr>
          <p:nvPr/>
        </p:nvGraphicFramePr>
        <p:xfrm>
          <a:off x="457200" y="1219200"/>
          <a:ext cx="8458200" cy="5105400"/>
        </p:xfrm>
        <a:graphic>
          <a:graphicData uri="http://schemas.openxmlformats.org/drawingml/2006/table">
            <a:tbl>
              <a:tblPr/>
              <a:tblGrid>
                <a:gridCol w="424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4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улицы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Минимальная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ширина тротуара,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Рекомендуемая ширина с учетом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резерва, м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Магистральные улицы общегосударственного значения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 же, районного значения , а так же площади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Жилые улицы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Улицы промышленно-складских районов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Пешеходные дороги (аллеи)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4,5-10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Тротуары для служебных целей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0,7-1,0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624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9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3101</TotalTime>
  <Words>752</Words>
  <Application>Microsoft Office PowerPoint</Application>
  <PresentationFormat>Экран (4:3)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Транспортное планирование городов</vt:lpstr>
      <vt:lpstr>Тема 13. Лекция 13  Особенности проектирования дорог на городских улицах и дорогах </vt:lpstr>
      <vt:lpstr>Основные особенности: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86</cp:revision>
  <dcterms:created xsi:type="dcterms:W3CDTF">2014-09-03T06:40:38Z</dcterms:created>
  <dcterms:modified xsi:type="dcterms:W3CDTF">2022-03-05T11:20:21Z</dcterms:modified>
</cp:coreProperties>
</file>